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Proxima Nova Semibold"/>
      <p:regular r:id="rId32"/>
      <p:bold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jzMqexhZYmNGFAKVfEykRjaVWD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532B2E-9DE9-4A33-8D39-EE65027CAB57}">
  <a:tblStyle styleId="{45532B2E-9DE9-4A33-8D39-EE65027CAB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4293B07-7EB9-4C45-840D-C9F6ABFC8B9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8BFEF32-776B-4124-83BA-63E97FE6A44A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33" Type="http://schemas.openxmlformats.org/officeDocument/2006/relationships/font" Target="fonts/ProximaNovaSemibold-bold.fntdata"/><Relationship Id="rId10" Type="http://schemas.openxmlformats.org/officeDocument/2006/relationships/slide" Target="slides/slide4.xml"/><Relationship Id="rId32" Type="http://schemas.openxmlformats.org/officeDocument/2006/relationships/font" Target="fonts/ProximaNova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ProximaNovaSemibold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f77ecca09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1ef77ecca09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f77ecca09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1ef77ecca09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f77ecca0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f77ecca0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f77ecca0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f77ecca0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f77ecca09_3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ef77ecca09_3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f77ecca0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f77ecca0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f77ecca09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f77ecca09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f77ecca09_3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ef77ecca09_3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f77ecca09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1ef77ecca0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f76fcbb2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f76fcbb2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f76fcbb2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f76fcbb2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f76fcbb2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f76fcbb2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f77ecca09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f77ecca09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1">
  <p:cSld name="TITLE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2">
  <p:cSld name="TITLE_3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/>
        </p:nvSpPr>
        <p:spPr>
          <a:xfrm>
            <a:off x="242525" y="4012850"/>
            <a:ext cx="2559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lang="en" sz="1600">
                <a:solidFill>
                  <a:srgbClr val="3C3C50"/>
                </a:solidFill>
                <a:latin typeface="Proxima Nova"/>
                <a:ea typeface="Proxima Nova"/>
                <a:cs typeface="Proxima Nova"/>
                <a:sym typeface="Proxima Nova"/>
              </a:rPr>
              <a:t>Александр Глебус </a:t>
            </a:r>
            <a:endParaRPr sz="1600">
              <a:solidFill>
                <a:srgbClr val="3C3C5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lang="en" sz="1600">
                <a:solidFill>
                  <a:srgbClr val="3C3C50"/>
                </a:solidFill>
                <a:latin typeface="Proxima Nova"/>
                <a:ea typeface="Proxima Nova"/>
                <a:cs typeface="Proxima Nova"/>
                <a:sym typeface="Proxima Nova"/>
              </a:rPr>
              <a:t>Надежда Лукашевич</a:t>
            </a:r>
            <a:endParaRPr sz="1600">
              <a:solidFill>
                <a:srgbClr val="3C3C5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lang="en" sz="1600">
                <a:solidFill>
                  <a:srgbClr val="3C3C50"/>
                </a:solidFill>
                <a:latin typeface="Proxima Nova"/>
                <a:ea typeface="Proxima Nova"/>
                <a:cs typeface="Proxima Nova"/>
                <a:sym typeface="Proxima Nova"/>
              </a:rPr>
              <a:t>Тхи Хонг Зунг Фам</a:t>
            </a:r>
            <a:endParaRPr sz="1600">
              <a:solidFill>
                <a:srgbClr val="3C3C5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lang="en" sz="1600">
                <a:solidFill>
                  <a:srgbClr val="3C3C50"/>
                </a:solidFill>
                <a:latin typeface="Proxima Nova"/>
                <a:ea typeface="Proxima Nova"/>
                <a:cs typeface="Proxima Nova"/>
                <a:sym typeface="Proxima Nova"/>
              </a:rPr>
              <a:t>Сергей Яровой</a:t>
            </a:r>
            <a:endParaRPr sz="1600">
              <a:solidFill>
                <a:srgbClr val="3C3C5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461300" y="750075"/>
            <a:ext cx="83934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EFEFEF"/>
                </a:highlight>
                <a:latin typeface="Proxima Nova"/>
                <a:ea typeface="Proxima Nova"/>
                <a:cs typeface="Proxima Nova"/>
                <a:sym typeface="Proxima Nova"/>
              </a:rPr>
              <a:t>Проспективное, многоцентровое, рандомизированное, плацебо-контролируемое, двойное слепое клиническое исследование в параллельных группах, по эффективности и безопасности препарата Мастодинон®, содержащего </a:t>
            </a:r>
            <a:r>
              <a:rPr i="1" lang="en" sz="2200">
                <a:solidFill>
                  <a:schemeClr val="dk1"/>
                </a:solidFill>
                <a:highlight>
                  <a:srgbClr val="EFEFEF"/>
                </a:highlight>
                <a:latin typeface="Proxima Nova"/>
                <a:ea typeface="Proxima Nova"/>
                <a:cs typeface="Proxima Nova"/>
                <a:sym typeface="Proxima Nova"/>
              </a:rPr>
              <a:t>Vitex agnus-castus</a:t>
            </a:r>
            <a:r>
              <a:rPr lang="en" sz="2200">
                <a:solidFill>
                  <a:schemeClr val="dk1"/>
                </a:solidFill>
                <a:highlight>
                  <a:srgbClr val="EFEFEF"/>
                </a:highlight>
                <a:latin typeface="Proxima Nova"/>
                <a:ea typeface="Proxima Nova"/>
                <a:cs typeface="Proxima Nova"/>
                <a:sym typeface="Proxima Nova"/>
              </a:rPr>
              <a:t>, в дозировке 40 капель внутрь до завтрака в течение 4 недель для лечения постменопаузального синдрома, сопровождающегося приливами.</a:t>
            </a:r>
            <a:endParaRPr b="1" i="0" sz="2200" u="none" cap="none" strike="noStrike">
              <a:solidFill>
                <a:schemeClr val="dk2"/>
              </a:solidFill>
              <a:highlight>
                <a:srgbClr val="EFEFE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f77ecca09_0_25"/>
          <p:cNvSpPr txBox="1"/>
          <p:nvPr/>
        </p:nvSpPr>
        <p:spPr>
          <a:xfrm>
            <a:off x="442137" y="203935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Обоснование выборки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" name="Google Shape;148;g1ef77ecca09_0_25"/>
          <p:cNvSpPr txBox="1"/>
          <p:nvPr/>
        </p:nvSpPr>
        <p:spPr>
          <a:xfrm>
            <a:off x="508200" y="992475"/>
            <a:ext cx="81276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epi.sssupc из пакета epiR (для δ &lt; 0 и меняем местами treat и control):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epi.sssupc(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treat = 6,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control = 2,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sigma = 2.4,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delta = 2,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n = NA,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r = 1,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alpha = 0.025,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	power = 0.8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##   n.total n.treat n.control delta power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## 1      46  	23    	23     2   0.8</a:t>
            </a:r>
            <a:endParaRPr>
              <a:solidFill>
                <a:schemeClr val="dk1"/>
              </a:solidFill>
            </a:endParaRPr>
          </a:p>
          <a:p>
            <a:pPr indent="44958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Необходимый объем выборки - 46, с учетом 10% выбываемости - 52 пациента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1ef77ecca09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ef77ecca09_0_25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486137" y="111660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Подходы к обработке данных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486125" y="1192650"/>
            <a:ext cx="8127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В результате эксплораторного анализа выяснили ошибки: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Среди пациентов присутствовал мужской пол.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Возраст пациентов не соответствовал действительности.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Выяснилось, что это ошибка дата менеджеров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Пол исправлен на женский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К возрасту прибавили 20 лет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58" name="Google Shape;158;p6"/>
          <p:cNvSpPr txBox="1"/>
          <p:nvPr>
            <p:ph idx="12" type="sldNum"/>
          </p:nvPr>
        </p:nvSpPr>
        <p:spPr>
          <a:xfrm>
            <a:off x="196300" y="47154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762" y="2710650"/>
            <a:ext cx="4142014" cy="23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5210950" y="3280800"/>
            <a:ext cx="24066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Если врач не смог определить пол пациента, ты всегда можешь поменять его через mutate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f77ecca09_0_19"/>
          <p:cNvSpPr txBox="1"/>
          <p:nvPr/>
        </p:nvSpPr>
        <p:spPr>
          <a:xfrm>
            <a:off x="476737" y="399985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Подходы к обработке данных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66" name="Google Shape;166;g1ef77ecca09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ef77ecca09_0_19"/>
          <p:cNvSpPr txBox="1"/>
          <p:nvPr/>
        </p:nvSpPr>
        <p:spPr>
          <a:xfrm>
            <a:off x="486125" y="1192650"/>
            <a:ext cx="8127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84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обработки данных использовали пакеты: tidyverse, broom, gtsummary, </a:t>
            </a: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rstatix, stats, TrialSize, epiR, DescTools</a:t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84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Интересное: </a:t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84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Делали дополнительные sanity checks по группировке данных для обнаружения выбросов, кластеров в данных (ничего не нашли)</a:t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84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Сильно страдали с gtsummary</a:t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84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Половина работы по оформлению делалась “ручками” в старых добрых Google sheet, Excel и Word, </a:t>
            </a:r>
            <a:r>
              <a:rPr i="1"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к чему нас жизнь не готовила</a:t>
            </a:r>
            <a:endParaRPr i="1"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84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Ругались на тех, кто писал нам протокол !!!</a:t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" name="Google Shape;168;g1ef77ecca09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263" y="3480525"/>
            <a:ext cx="1665512" cy="15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ef77ecca09_0_19"/>
          <p:cNvSpPr txBox="1"/>
          <p:nvPr/>
        </p:nvSpPr>
        <p:spPr>
          <a:xfrm>
            <a:off x="3008850" y="3854250"/>
            <a:ext cx="22809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Интересные данные о биостатистиках во время обработки данных: вот мы</a:t>
            </a:r>
            <a:endParaRPr i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0" name="Google Shape;170;g1ef77ecca09_0_19"/>
          <p:cNvCxnSpPr>
            <a:stCxn id="169" idx="3"/>
            <a:endCxn id="168" idx="1"/>
          </p:cNvCxnSpPr>
          <p:nvPr/>
        </p:nvCxnSpPr>
        <p:spPr>
          <a:xfrm>
            <a:off x="5289750" y="4255350"/>
            <a:ext cx="56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g1ef77ecca09_0_19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1ef77ecca09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525" y="152400"/>
            <a:ext cx="483056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ef77ecca09_1_3"/>
          <p:cNvSpPr txBox="1"/>
          <p:nvPr/>
        </p:nvSpPr>
        <p:spPr>
          <a:xfrm>
            <a:off x="161825" y="150650"/>
            <a:ext cx="33345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Иерархическая кластеризация на MAD-шкалированных данных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" name="Google Shape;178;g1ef77ecca09_1_3"/>
          <p:cNvSpPr txBox="1"/>
          <p:nvPr/>
        </p:nvSpPr>
        <p:spPr>
          <a:xfrm>
            <a:off x="5714300" y="-22375"/>
            <a:ext cx="2485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Визит 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9" name="Google Shape;179;g1ef77ecca09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2550"/>
            <a:ext cx="3559727" cy="35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ef77ecca09_1_3"/>
          <p:cNvSpPr txBox="1"/>
          <p:nvPr/>
        </p:nvSpPr>
        <p:spPr>
          <a:xfrm>
            <a:off x="1011125" y="1058050"/>
            <a:ext cx="2485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Визит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g1ef77ecca09_1_3"/>
          <p:cNvSpPr/>
          <p:nvPr/>
        </p:nvSpPr>
        <p:spPr>
          <a:xfrm>
            <a:off x="6249100" y="152400"/>
            <a:ext cx="2988522" cy="1550556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Как удачно, что все как будто сделано рандомным генератором!</a:t>
            </a:r>
            <a:endParaRPr b="1" sz="1000"/>
          </a:p>
        </p:txBody>
      </p:sp>
      <p:sp>
        <p:nvSpPr>
          <p:cNvPr id="182" name="Google Shape;182;g1ef77ecca09_1_3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f77ecca09_1_23"/>
          <p:cNvSpPr txBox="1"/>
          <p:nvPr/>
        </p:nvSpPr>
        <p:spPr>
          <a:xfrm>
            <a:off x="161825" y="150650"/>
            <a:ext cx="33345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Иерархическая кластеризация на корреляциях спирмана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8" name="Google Shape;188;g1ef77ecca09_1_23"/>
          <p:cNvSpPr txBox="1"/>
          <p:nvPr/>
        </p:nvSpPr>
        <p:spPr>
          <a:xfrm>
            <a:off x="4572000" y="0"/>
            <a:ext cx="2485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Визит 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9" name="Google Shape;189;g1ef77ecca09_1_23"/>
          <p:cNvSpPr txBox="1"/>
          <p:nvPr/>
        </p:nvSpPr>
        <p:spPr>
          <a:xfrm>
            <a:off x="1011125" y="1058050"/>
            <a:ext cx="2485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Визит 1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0" name="Google Shape;190;g1ef77ecca0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850"/>
            <a:ext cx="3208844" cy="32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ef77ecca09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725" y="696425"/>
            <a:ext cx="4287453" cy="4294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ef77ecca09_1_23"/>
          <p:cNvSpPr/>
          <p:nvPr/>
        </p:nvSpPr>
        <p:spPr>
          <a:xfrm>
            <a:off x="6154725" y="0"/>
            <a:ext cx="2988522" cy="1550556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Как удачно, что все как будто сделано рандомным генератором и нет сильных корреляций!</a:t>
            </a:r>
            <a:endParaRPr b="1" sz="1000"/>
          </a:p>
        </p:txBody>
      </p:sp>
      <p:sp>
        <p:nvSpPr>
          <p:cNvPr id="193" name="Google Shape;193;g1ef77ecca09_1_23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g1ef77ecca09_1_23"/>
          <p:cNvSpPr/>
          <p:nvPr/>
        </p:nvSpPr>
        <p:spPr>
          <a:xfrm>
            <a:off x="4382000" y="1491575"/>
            <a:ext cx="3644700" cy="3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ef77ecca09_1_23"/>
          <p:cNvSpPr/>
          <p:nvPr/>
        </p:nvSpPr>
        <p:spPr>
          <a:xfrm>
            <a:off x="654050" y="2864275"/>
            <a:ext cx="2707200" cy="3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ef77ecca09_1_23"/>
          <p:cNvSpPr/>
          <p:nvPr/>
        </p:nvSpPr>
        <p:spPr>
          <a:xfrm rot="5400000">
            <a:off x="3973550" y="3010000"/>
            <a:ext cx="3394800" cy="3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ef77ecca09_1_23"/>
          <p:cNvSpPr/>
          <p:nvPr/>
        </p:nvSpPr>
        <p:spPr>
          <a:xfrm rot="5400000">
            <a:off x="1415650" y="3524900"/>
            <a:ext cx="2617800" cy="3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/>
        </p:nvSpPr>
        <p:spPr>
          <a:xfrm>
            <a:off x="486137" y="192385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lang="en" sz="3600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Подходы к обработке данных: ПКТ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03" name="Google Shape;2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7"/>
          <p:cNvSpPr txBox="1"/>
          <p:nvPr/>
        </p:nvSpPr>
        <p:spPr>
          <a:xfrm>
            <a:off x="486125" y="1192650"/>
            <a:ext cx="8127600" cy="371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Односторонний t-test для независимых выборок с одинаковыми дисперсиями.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  Two Sample t-test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 data:  group1$V2_TIDES_AMOUNT and group2$V2_TIDES_AMOUNT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</a:t>
            </a:r>
            <a:r>
              <a:rPr lang="en" sz="1300">
                <a:solidFill>
                  <a:schemeClr val="dk1"/>
                </a:solidFill>
                <a:highlight>
                  <a:srgbClr val="FF9900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300">
                <a:solidFill>
                  <a:schemeClr val="dk1"/>
                </a:solidFill>
                <a:highlight>
                  <a:srgbClr val="FF9900"/>
                </a:highlight>
                <a:latin typeface="Proxima Nova"/>
                <a:ea typeface="Proxima Nova"/>
                <a:cs typeface="Proxima Nova"/>
                <a:sym typeface="Proxima Nova"/>
              </a:rPr>
              <a:t>t = 3.1724, df = 50, p-value = 0.9987</a:t>
            </a:r>
            <a:endParaRPr b="1" sz="1300">
              <a:solidFill>
                <a:schemeClr val="dk1"/>
              </a:solidFill>
              <a:highlight>
                <a:srgbClr val="FF99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 alternative hypothesis: true difference in means is less than -2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 95 percent confidence interval: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      -Inf 0.938979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 sample estimates: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 mean of x mean of y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##  4.423077  4.500000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7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7"/>
          <p:cNvPicPr preferRelativeResize="0"/>
          <p:nvPr/>
        </p:nvPicPr>
        <p:blipFill rotWithShape="1">
          <a:blip r:embed="rId4">
            <a:alphaModFix/>
          </a:blip>
          <a:srcRect b="0" l="0" r="0" t="5820"/>
          <a:stretch/>
        </p:blipFill>
        <p:spPr>
          <a:xfrm>
            <a:off x="6675500" y="2242650"/>
            <a:ext cx="1765775" cy="25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f77ecca09_3_17"/>
          <p:cNvSpPr txBox="1"/>
          <p:nvPr/>
        </p:nvSpPr>
        <p:spPr>
          <a:xfrm>
            <a:off x="476737" y="399985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Подходы к обработке данных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12" name="Google Shape;212;g1ef77ecca09_3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ef77ecca09_3_17"/>
          <p:cNvSpPr txBox="1"/>
          <p:nvPr/>
        </p:nvSpPr>
        <p:spPr>
          <a:xfrm>
            <a:off x="486125" y="1192650"/>
            <a:ext cx="8127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84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оценки безопасности - сравнение показателей общего анализа крови, ЭКГ, физикального осмотра и витальных показателей.</a:t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84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Сравнение внутри групп до и после исследования: числовые переменные - тест Уилкоксона для связанных выборок, категориальные переменные - тест МакНемара для разницы долей.</a:t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96984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696984"/>
                </a:solidFill>
                <a:latin typeface="Proxima Nova"/>
                <a:ea typeface="Proxima Nova"/>
                <a:cs typeface="Proxima Nova"/>
                <a:sym typeface="Proxima Nova"/>
              </a:rPr>
              <a:t>Сравнение между группами после исследования: числовые переменные - t-тест для независимых выборок, категориальные переменные - точный тест Фишера.</a:t>
            </a:r>
            <a:endParaRPr b="0" i="0" sz="1600" u="none" cap="none" strike="noStrike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ef77ecca09_3_17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f77ecca09_1_72"/>
          <p:cNvSpPr txBox="1"/>
          <p:nvPr/>
        </p:nvSpPr>
        <p:spPr>
          <a:xfrm>
            <a:off x="209325" y="1"/>
            <a:ext cx="7721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lang="en" sz="3500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Результаты анализа полученных групп после рандомизации</a:t>
            </a:r>
            <a:endParaRPr b="0" i="0" sz="35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20" name="Google Shape;220;g1ef77ecca09_1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ef77ecca09_1_72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2" name="Google Shape;222;g1ef77ecca09_1_72"/>
          <p:cNvGraphicFramePr/>
          <p:nvPr/>
        </p:nvGraphicFramePr>
        <p:xfrm>
          <a:off x="209325" y="120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{45532B2E-9DE9-4A33-8D39-EE65027CAB57}</a:tableStyleId>
              </a:tblPr>
              <a:tblGrid>
                <a:gridCol w="1290550"/>
                <a:gridCol w="910175"/>
                <a:gridCol w="982025"/>
                <a:gridCol w="982025"/>
                <a:gridCol w="979900"/>
                <a:gridCol w="894350"/>
              </a:tblGrid>
              <a:tr h="80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Переменная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P-value T-теста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P-value T-теста, поправка Холма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P-value T-теста, поправка FDR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Группа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Среднее по группе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V1_CB_HCT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0.21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1.00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0.69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Мастодинон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0.41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V1_CB_HCT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0.21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1.00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0.69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Плацебо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V1_CB_LYM.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0.03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Мастодинон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1.62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V1_CB_LYM.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0.03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Плацебо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1.42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V1_CB_NEUT.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1.00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0.69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Мастодинон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3.61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V1_CB_NEUT.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1.00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0.69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Плацебо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3.18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3" name="Google Shape;223;g1ef77ecca09_1_72"/>
          <p:cNvSpPr txBox="1"/>
          <p:nvPr/>
        </p:nvSpPr>
        <p:spPr>
          <a:xfrm>
            <a:off x="146100" y="4422125"/>
            <a:ext cx="60390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На слайде результаты для p&lt;0.5 для численных переменных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24" name="Google Shape;224;g1ef77ecca09_1_72"/>
          <p:cNvGraphicFramePr/>
          <p:nvPr/>
        </p:nvGraphicFramePr>
        <p:xfrm>
          <a:off x="6360475" y="120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{B4293B07-7EB9-4C45-840D-C9F6ABFC8B99}</a:tableStyleId>
              </a:tblPr>
              <a:tblGrid>
                <a:gridCol w="1419225"/>
                <a:gridCol w="12096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Переменная</a:t>
                      </a:r>
                      <a:endParaRPr sz="11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Тест Фишера, p-value</a:t>
                      </a:r>
                      <a:endParaRPr sz="1100"/>
                    </a:p>
                  </a:txBody>
                  <a:tcPr marT="25400" marB="25400" marR="0" marL="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V1_NORM_ECG</a:t>
                      </a:r>
                      <a:endParaRPr sz="11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V1_NORM_PHYS</a:t>
                      </a:r>
                      <a:endParaRPr sz="11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5" name="Google Shape;225;g1ef77ecca09_1_72"/>
          <p:cNvSpPr txBox="1"/>
          <p:nvPr/>
        </p:nvSpPr>
        <p:spPr>
          <a:xfrm>
            <a:off x="6360475" y="2399950"/>
            <a:ext cx="27693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Вывод</a:t>
            </a:r>
            <a:r>
              <a:rPr lang="en" sz="1800">
                <a:solidFill>
                  <a:schemeClr val="dk2"/>
                </a:solidFill>
              </a:rPr>
              <a:t>: рандомизация рандомизированных данных прошла успешно!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f77ecca09_1_80"/>
          <p:cNvSpPr txBox="1"/>
          <p:nvPr/>
        </p:nvSpPr>
        <p:spPr>
          <a:xfrm>
            <a:off x="136650" y="-304174"/>
            <a:ext cx="7721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lang="en" sz="2900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Результаты анализа безопасности </a:t>
            </a:r>
            <a:endParaRPr b="0" i="0" sz="29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31" name="Google Shape;231;g1ef77ecca09_1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ef77ecca09_1_80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3" name="Google Shape;233;g1ef77ecca09_1_80"/>
          <p:cNvGraphicFramePr/>
          <p:nvPr/>
        </p:nvGraphicFramePr>
        <p:xfrm>
          <a:off x="4572000" y="69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{18BFEF32-776B-4124-83BA-63E97FE6A44A}</a:tableStyleId>
              </a:tblPr>
              <a:tblGrid>
                <a:gridCol w="1402925"/>
                <a:gridCol w="611025"/>
                <a:gridCol w="1075950"/>
                <a:gridCol w="1371875"/>
              </a:tblGrid>
              <a:tr h="57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Переменная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T-test, p.value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Группа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Среднее по группам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V2_CB_RBC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Мастодинон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4.93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V2_CB_RBC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Плацебо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5.18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V2_CB_BAS.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Мастодинон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V2_CB_BAS.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Плацебо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V2_CB_PLT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0.38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Мастодинон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298.20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V2_CB_PLT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0.38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Плацебо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304.84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4" name="Google Shape;234;g1ef77ecca09_1_80"/>
          <p:cNvSpPr txBox="1"/>
          <p:nvPr/>
        </p:nvSpPr>
        <p:spPr>
          <a:xfrm>
            <a:off x="4572000" y="3898075"/>
            <a:ext cx="2992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На слайде результаты для p&lt;0.5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" name="Google Shape;235;g1ef77ecca09_1_80"/>
          <p:cNvSpPr txBox="1"/>
          <p:nvPr/>
        </p:nvSpPr>
        <p:spPr>
          <a:xfrm>
            <a:off x="5339247" y="377350"/>
            <a:ext cx="3830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Ура, Мастодинон не вреднее чем плацебо!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36" name="Google Shape;236;g1ef77ecca09_1_80"/>
          <p:cNvGraphicFramePr/>
          <p:nvPr/>
        </p:nvGraphicFramePr>
        <p:xfrm>
          <a:off x="374125" y="160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{18BFEF32-776B-4124-83BA-63E97FE6A44A}</a:tableStyleId>
              </a:tblPr>
              <a:tblGrid>
                <a:gridCol w="1139600"/>
                <a:gridCol w="1139600"/>
              </a:tblGrid>
              <a:tr h="52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Переменная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Парный тест Вилкоксона, p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CB_PLT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0.199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CB_HGB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0.394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CB_LYM.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0.474</a:t>
                      </a:r>
                      <a:endParaRPr/>
                    </a:p>
                  </a:txBody>
                  <a:tcPr marT="19050" marB="19050" marR="28575" marL="28575" anchor="b">
                    <a:lnL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7" name="Google Shape;237;g1ef77ecca09_1_80"/>
          <p:cNvSpPr txBox="1"/>
          <p:nvPr/>
        </p:nvSpPr>
        <p:spPr>
          <a:xfrm>
            <a:off x="271950" y="685450"/>
            <a:ext cx="2992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Ура, группа Мастодинона не пострадала после исследования!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8" name="Google Shape;238;g1ef77ecca09_1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00" y="3272475"/>
            <a:ext cx="2992200" cy="156591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ef77ecca09_1_80"/>
          <p:cNvSpPr txBox="1"/>
          <p:nvPr/>
        </p:nvSpPr>
        <p:spPr>
          <a:xfrm>
            <a:off x="1513725" y="3142400"/>
            <a:ext cx="2142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</a:rPr>
              <a:t>40  капель</a:t>
            </a:r>
            <a:endParaRPr b="1" sz="19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240" name="Google Shape;240;g1ef77ecca09_1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850" y="3898075"/>
            <a:ext cx="1311425" cy="11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f77ecca09_3_8"/>
          <p:cNvSpPr txBox="1"/>
          <p:nvPr/>
        </p:nvSpPr>
        <p:spPr>
          <a:xfrm>
            <a:off x="476737" y="399985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</a:pPr>
            <a:r>
              <a:rPr lang="en" sz="2900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Результаты анализа безопасности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46" name="Google Shape;246;g1ef77ecca09_3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ef77ecca09_3_8"/>
          <p:cNvSpPr txBox="1"/>
          <p:nvPr/>
        </p:nvSpPr>
        <p:spPr>
          <a:xfrm>
            <a:off x="486125" y="1192650"/>
            <a:ext cx="3291900" cy="3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187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Группа Мастодинона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   V2_ECG_NORM=0 V2_ECG_NORM=1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V1_ECG_NORM=0            25 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V1_ECG_NORM=1             1 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    V2_ECG_PHYS=0 V2_ECG_PHYS=1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V1_ECG_PHYS=0            23             2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V1_ECG_PHYS=1             1 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   V2_ECG_VIT=0 V2_ECG_VIT=1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V1_ECG_VIT=0           26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V1_ECG_VIT=1            0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8" name="Google Shape;248;g1ef77ecca09_3_8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g1ef77ecca09_3_8"/>
          <p:cNvSpPr txBox="1"/>
          <p:nvPr/>
        </p:nvSpPr>
        <p:spPr>
          <a:xfrm>
            <a:off x="4694975" y="1192650"/>
            <a:ext cx="32919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187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Группа Плацебо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  V2_ECG_NORM=0 V2_ECG_NORM=1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V1_ECG_NORM=0            25 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V1_ECG_NORM=1             1 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    V2_ECG_PHYS=0 V2_ECG_PHYS=1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V1_ECG_PHYS=0            23             3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V1_ECG_PHYS=1             0 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   V2_ECG_VIT=0 V2_ECG_VIT=1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V1_ECG_VIT=0           26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V1_ECG_VIT=1            0            0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/>
        </p:nvSpPr>
        <p:spPr>
          <a:xfrm>
            <a:off x="438250" y="304875"/>
            <a:ext cx="88722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Введение (обоснование актуальности) 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/>
        </p:nvSpPr>
        <p:spPr>
          <a:xfrm>
            <a:off x="486125" y="1118650"/>
            <a:ext cx="81276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Постменопаузальный синдром с приливами является распространенным явлением у женщин после менопаузы. Приливы могут значительно влиять на качество жизни и часто становятся причиной обращения к врачу.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328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2232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Приливы представляют внезапное ощущение тепла в верхней части тела, которое обычно распространяется наиболее интенсивно на лицо, шею и грудь. При этом кожа может покраснеть.</a:t>
            </a:r>
            <a:endParaRPr>
              <a:solidFill>
                <a:srgbClr val="22232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222328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328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22232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Основной терапией постменопаузального синдрома остаются препараты женских половых гормонов, применение которых сопряжено с частыми побочными эффектами.</a:t>
            </a:r>
            <a:endParaRPr i="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2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f77ecca09_0_7"/>
          <p:cNvSpPr txBox="1"/>
          <p:nvPr/>
        </p:nvSpPr>
        <p:spPr>
          <a:xfrm>
            <a:off x="476737" y="399985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lang="en" sz="3600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Заключение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55" name="Google Shape;255;g1ef77ecca0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ef77ecca09_0_7"/>
          <p:cNvSpPr txBox="1"/>
          <p:nvPr/>
        </p:nvSpPr>
        <p:spPr>
          <a:xfrm>
            <a:off x="486125" y="1192650"/>
            <a:ext cx="81276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 результатам настоящего исследования не получено данных, подтверждающих эффективность препарата Мастодинон по сравнению с плацебо (первичная конечная точка не достигнута).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Также при применении препарата Мастодинон не получено клинически значимых нежелательных явлений, связанных/не связанных с применением препарата, в том числе требовавших прекращения терапии.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Таким образом, по результатам настоящего исследования судить о возможности расширения показания для препарата (применение при постменопаузальном синдроме) не представляется возможным.</a:t>
            </a:r>
            <a:endParaRPr sz="21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g1ef77ecca09_0_7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0165" y="-236150"/>
            <a:ext cx="9809415" cy="53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8"/>
          <p:cNvSpPr txBox="1"/>
          <p:nvPr/>
        </p:nvSpPr>
        <p:spPr>
          <a:xfrm>
            <a:off x="348687" y="-66590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highlight>
                  <a:schemeClr val="lt1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Вклад в работу каждого участника</a:t>
            </a:r>
            <a:endParaRPr b="0" i="0" sz="3600" u="none" cap="none" strike="noStrike">
              <a:solidFill>
                <a:srgbClr val="3C3C50"/>
              </a:solidFill>
              <a:highlight>
                <a:schemeClr val="lt1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64" name="Google Shape;2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8"/>
          <p:cNvSpPr txBox="1"/>
          <p:nvPr/>
        </p:nvSpPr>
        <p:spPr>
          <a:xfrm>
            <a:off x="348675" y="525900"/>
            <a:ext cx="7721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Александр Глебус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расчет объема выборки, анализ первичной конечной точки, анализ безопасности, общий код,</a:t>
            </a: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интеллект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Надежда Лукашевич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цель, задачи исследования, конечные точки, описательная статистика, анализ безопасности, выявление ошибок данных, </a:t>
            </a: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мемы в презентации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Тхи Хонг Зунг Фам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дизайн исследования, текстовая часть статистического отчета, презентация, выявление ошибок данных, </a:t>
            </a: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сохранение головы холодной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Сергей Яровой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цель, задачи исследования, конечные точки, критерии включения/невключения, анализ безопасности, выявление ошибок данных, </a:t>
            </a: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бессменный лидер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Roboto Light"/>
              <a:buNone/>
            </a:pP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Японистов：3/4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8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/>
        </p:nvSpPr>
        <p:spPr>
          <a:xfrm>
            <a:off x="433837" y="99735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Дизайн исследования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115325" y="3561775"/>
            <a:ext cx="8440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</a:t>
            </a:r>
            <a:r>
              <a:rPr i="0" lang="en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репарат сравнения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Плацебо</a:t>
            </a:r>
            <a:endParaRPr i="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</a:t>
            </a:r>
            <a:r>
              <a:rPr i="0" lang="en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онечн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ая </a:t>
            </a:r>
            <a:r>
              <a:rPr i="0" lang="en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точк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а: Количество приливов в течение 24 часов.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115375" y="852575"/>
            <a:ext cx="891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Дизайн: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Проспективное, многоцентровое, рандомизированное, плацебо-контролируемое, двойное слепое клиническое исследование в параллельных группах</a:t>
            </a:r>
            <a:endParaRPr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15325" y="2619550"/>
            <a:ext cx="22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РАНДОМИЗАЦИЯ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3291725" y="22147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Исследуемая терапия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3371125" y="2619525"/>
            <a:ext cx="19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Плацебо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7137025" y="2219350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Эффект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7179925" y="2761400"/>
            <a:ext cx="9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Эффект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0" name="Google Shape;90;p3"/>
          <p:cNvCxnSpPr>
            <a:endCxn id="88" idx="1"/>
          </p:cNvCxnSpPr>
          <p:nvPr/>
        </p:nvCxnSpPr>
        <p:spPr>
          <a:xfrm flipH="1" rot="10800000">
            <a:off x="5281825" y="2419450"/>
            <a:ext cx="1855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3"/>
          <p:cNvCxnSpPr>
            <a:endCxn id="89" idx="1"/>
          </p:cNvCxnSpPr>
          <p:nvPr/>
        </p:nvCxnSpPr>
        <p:spPr>
          <a:xfrm>
            <a:off x="4463125" y="2813900"/>
            <a:ext cx="2716800" cy="1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3"/>
          <p:cNvSpPr txBox="1"/>
          <p:nvPr/>
        </p:nvSpPr>
        <p:spPr>
          <a:xfrm>
            <a:off x="6033775" y="251498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Сравнение между группами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3"/>
          <p:cNvCxnSpPr>
            <a:endCxn id="86" idx="1"/>
          </p:cNvCxnSpPr>
          <p:nvPr/>
        </p:nvCxnSpPr>
        <p:spPr>
          <a:xfrm flipH="1" rot="10800000">
            <a:off x="1822025" y="2414813"/>
            <a:ext cx="1469700" cy="2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3"/>
          <p:cNvCxnSpPr>
            <a:endCxn id="87" idx="1"/>
          </p:cNvCxnSpPr>
          <p:nvPr/>
        </p:nvCxnSpPr>
        <p:spPr>
          <a:xfrm flipH="1" rot="10800000">
            <a:off x="1891225" y="2819625"/>
            <a:ext cx="1479900" cy="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3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600" y="3353550"/>
            <a:ext cx="1649525" cy="16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f76fcbb22_0_53"/>
          <p:cNvSpPr txBox="1"/>
          <p:nvPr/>
        </p:nvSpPr>
        <p:spPr>
          <a:xfrm>
            <a:off x="453662" y="146285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Дизайн исследования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2" name="Google Shape;102;g1ef76fcbb22_0_53"/>
          <p:cNvSpPr txBox="1"/>
          <p:nvPr/>
        </p:nvSpPr>
        <p:spPr>
          <a:xfrm>
            <a:off x="142250" y="738775"/>
            <a:ext cx="49896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Последовательность и длительность всех этапов исследования 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Периоды исследования: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I. Скрининг + рандомизация:</a:t>
            </a:r>
            <a:endParaRPr b="1" sz="1200" u="sng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Визит 1 (День 0)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II. Лечение 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 недели (28 дней)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III. Контроль эффективности терапии:</a:t>
            </a:r>
            <a:endParaRPr sz="1200" u="sng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Визит 2  (День 29) 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698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g1ef76fcbb22_0_53"/>
          <p:cNvPicPr preferRelativeResize="0"/>
          <p:nvPr/>
        </p:nvPicPr>
        <p:blipFill rotWithShape="1">
          <a:blip r:embed="rId3">
            <a:alphaModFix/>
          </a:blip>
          <a:srcRect b="6078" l="3874" r="3643" t="10885"/>
          <a:stretch/>
        </p:blipFill>
        <p:spPr>
          <a:xfrm>
            <a:off x="2894625" y="1418488"/>
            <a:ext cx="5883276" cy="23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ef76fcbb22_0_53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f76fcbb22_0_65"/>
          <p:cNvSpPr txBox="1"/>
          <p:nvPr/>
        </p:nvSpPr>
        <p:spPr>
          <a:xfrm>
            <a:off x="438225" y="0"/>
            <a:ext cx="853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Дизайн исследования</a:t>
            </a:r>
            <a:endParaRPr/>
          </a:p>
        </p:txBody>
      </p:sp>
      <p:pic>
        <p:nvPicPr>
          <p:cNvPr id="110" name="Google Shape;110;g1ef76fcbb2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1300"/>
            <a:ext cx="8839200" cy="403927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ef76fcbb22_0_65"/>
          <p:cNvSpPr txBox="1"/>
          <p:nvPr>
            <p:ph idx="12" type="sldNum"/>
          </p:nvPr>
        </p:nvSpPr>
        <p:spPr>
          <a:xfrm>
            <a:off x="4223000" y="4828800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486124" y="54000"/>
            <a:ext cx="8335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Ключевые критерии включения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486125" y="1421250"/>
            <a:ext cx="81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329225" y="774075"/>
            <a:ext cx="8441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Добровольно подписанное пациентом Информированное согласие на участие в исследовании.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Женщины в возрасте от 40 до 60 лет включительно.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Наличие диагноза постменопаузального синдрома, сопровождающегося приливами, подтвержденного при осмотре гинекологом не более 3 месяцев до исследования.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Отрицательный результат теста на беременность (кроме женщин с длительностью периода менопаузы более 2 лет).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Способность понять предоставленную информацию о клиническом исследовании, готовность к соблюдению требований протокола исследования, способность самостоятельно применять препараты исследования и оценивать симптомы с помощью опросников по протоколу.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4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f76fcbb22_0_36"/>
          <p:cNvSpPr txBox="1"/>
          <p:nvPr/>
        </p:nvSpPr>
        <p:spPr>
          <a:xfrm>
            <a:off x="484350" y="0"/>
            <a:ext cx="83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Ключевые критерии невключения</a:t>
            </a:r>
            <a:endParaRPr/>
          </a:p>
        </p:txBody>
      </p:sp>
      <p:sp>
        <p:nvSpPr>
          <p:cNvPr id="126" name="Google Shape;126;g1ef76fcbb22_0_36"/>
          <p:cNvSpPr txBox="1"/>
          <p:nvPr/>
        </p:nvSpPr>
        <p:spPr>
          <a:xfrm>
            <a:off x="271650" y="738900"/>
            <a:ext cx="8600700" cy="4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Прием эстроген-/прогестерон-содержащих препаратов в течение 6 месяцев до исследования;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Применение глюкокортикостероидов в течение 30 дней до начала исследования и/или планы по применению глюкокортикостероидов в ходе исследования;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Невозможность отмены на период исследования других лекарственных препаратов, способных повлиять на результат настоящего исследования, например, других гомеопатических средств, и/или средств “народной терапии”, либо прием которых несовместим с терапией исследования;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Тяжелое сердечно-сосудистое заболевание или неврологическое заболевание, которое, по мнению врача, не позволяет принять участия в исследовании.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Известная или подозреваемая наркотическая/алкогольная зависимость;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Предполагаемая низкая приверженность пациента лечению или неспособность выполнять процедуры и соблюдать ограничения согласно протоколу исследования (например, вследствие психических заболеваний);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g1ef76fcbb22_0_36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f77ecca09_3_29"/>
          <p:cNvSpPr txBox="1"/>
          <p:nvPr/>
        </p:nvSpPr>
        <p:spPr>
          <a:xfrm>
            <a:off x="484350" y="0"/>
            <a:ext cx="83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Ключевые критерии исключения</a:t>
            </a:r>
            <a:endParaRPr/>
          </a:p>
        </p:txBody>
      </p:sp>
      <p:sp>
        <p:nvSpPr>
          <p:cNvPr id="133" name="Google Shape;133;g1ef77ecca09_3_29"/>
          <p:cNvSpPr txBox="1"/>
          <p:nvPr/>
        </p:nvSpPr>
        <p:spPr>
          <a:xfrm>
            <a:off x="271650" y="738900"/>
            <a:ext cx="86007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Отрицательная динамика заболевания, требующая, по мнению гинеколога, незамедлительного начала приема гормональных препаратов.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Этический комитет, регуляторные инстанции или Спонсор по любым причинам прекращают исследование или участие в исследовании данного клинического центра;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Исследователем принято решение, что пациента необходимо исключить в интересах самого пациента;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Отзыв информированного согласия (нежелание пациента продолжать участие в исследовании);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Индивидуальная непереносимость препаратов исследования;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 пациента возникло клинически значимое нежелательное явление или серьезное нежелательное явление;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3187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AutoNum type="arabicPeriod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Пациент получает/нуждается в дополнительном лечении, которое может повлиять на результат исследования или безопасность пациента;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g1ef77ecca09_3_29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486137" y="192410"/>
            <a:ext cx="7721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Roboto Light"/>
              <a:buNone/>
            </a:pPr>
            <a:r>
              <a:rPr b="0" i="0" lang="en" sz="3600" u="none" cap="none" strike="noStrike">
                <a:solidFill>
                  <a:srgbClr val="3C3C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Обоснование выборки</a:t>
            </a:r>
            <a:endParaRPr b="0" i="0" sz="3600" u="none" cap="none" strike="noStrike">
              <a:solidFill>
                <a:srgbClr val="3C3C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86125" y="1192650"/>
            <a:ext cx="81276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ПКТ - количество приливов в течение 24 часов (граница эффективности - на 2 прилива меньше, чем при приеме плацебо).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Цель - доказательство превосходства: односторонний t-тест.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Исходные параметры: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Уменьшение приливов в сутки по сравнению с плацебо 3.42 до 4.2 (среднее значение 4)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Граница не меньшей эффективности δ = -2.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σ = 2.4 (от 2.38 до 2.58).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Односторонняя величина ошибки I рода (α) составляет 0.025; мощность: 80%.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Основная статистическая гипотеза при использовании одностороннего ДИ:</a:t>
            </a:r>
            <a:endParaRPr>
              <a:solidFill>
                <a:schemeClr val="dk1"/>
              </a:solidFill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H0: μ</a:t>
            </a:r>
            <a:r>
              <a:rPr baseline="-25000" lang="en">
                <a:solidFill>
                  <a:schemeClr val="dk1"/>
                </a:solidFill>
              </a:rPr>
              <a:t>T </a:t>
            </a:r>
            <a:r>
              <a:rPr lang="en">
                <a:solidFill>
                  <a:schemeClr val="dk1"/>
                </a:solidFill>
              </a:rPr>
              <a:t>- μ</a:t>
            </a:r>
            <a:r>
              <a:rPr baseline="-25000" lang="en">
                <a:solidFill>
                  <a:schemeClr val="dk1"/>
                </a:solidFill>
              </a:rPr>
              <a:t>R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≥</a:t>
            </a:r>
            <a:r>
              <a:rPr lang="en">
                <a:solidFill>
                  <a:schemeClr val="dk1"/>
                </a:solidFill>
              </a:rPr>
              <a:t> δ</a:t>
            </a:r>
            <a:endParaRPr>
              <a:solidFill>
                <a:schemeClr val="dk1"/>
              </a:solidFill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H1: μ</a:t>
            </a:r>
            <a:r>
              <a:rPr baseline="-25000" lang="en">
                <a:solidFill>
                  <a:schemeClr val="dk1"/>
                </a:solidFill>
              </a:rPr>
              <a:t>T </a:t>
            </a:r>
            <a:r>
              <a:rPr lang="en">
                <a:solidFill>
                  <a:schemeClr val="dk1"/>
                </a:solidFill>
              </a:rPr>
              <a:t>- μ</a:t>
            </a:r>
            <a:r>
              <a:rPr baseline="-25000" lang="en">
                <a:solidFill>
                  <a:schemeClr val="dk1"/>
                </a:solidFill>
              </a:rPr>
              <a:t>R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&lt; </a:t>
            </a:r>
            <a:r>
              <a:rPr lang="en">
                <a:solidFill>
                  <a:schemeClr val="dk1"/>
                </a:solidFill>
              </a:rPr>
              <a:t>δ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273" y="4437675"/>
            <a:ext cx="592499" cy="5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>
            <p:ph idx="12" type="sldNum"/>
          </p:nvPr>
        </p:nvSpPr>
        <p:spPr>
          <a:xfrm>
            <a:off x="8485675" y="4576575"/>
            <a:ext cx="503700" cy="314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